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8" r:id="rId8"/>
    <p:sldId id="279" r:id="rId9"/>
    <p:sldId id="261" r:id="rId10"/>
    <p:sldId id="269" r:id="rId11"/>
    <p:sldId id="272" r:id="rId12"/>
    <p:sldId id="273" r:id="rId13"/>
    <p:sldId id="274" r:id="rId14"/>
    <p:sldId id="275" r:id="rId15"/>
    <p:sldId id="276" r:id="rId16"/>
    <p:sldId id="277" r:id="rId17"/>
    <p:sldId id="262" r:id="rId18"/>
    <p:sldId id="263" r:id="rId19"/>
    <p:sldId id="278" r:id="rId20"/>
    <p:sldId id="264" r:id="rId21"/>
    <p:sldId id="267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92CAC-BBEB-C506-560D-54132FFC6368}" v="537" dt="2024-04-23T13:49:57.293"/>
    <p1510:client id="{A4C9F5B8-1871-4FAE-8440-BF3FCC59F653}" v="244" dt="2024-04-23T22:41:44.696"/>
    <p1510:client id="{C6329C0F-AA7E-4ACE-A7BB-7C79699DF13B}" v="1130" dt="2024-04-23T13:44:39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9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96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00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98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137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117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00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51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7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0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0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658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69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9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1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2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8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kişi, şahıs, giyim, palto, insan yüzü içeren bir resim&#10;&#10;Açıklama otomatik olarak oluşturuldu">
            <a:extLst>
              <a:ext uri="{FF2B5EF4-FFF2-40B4-BE49-F238E27FC236}">
                <a16:creationId xmlns:a16="http://schemas.microsoft.com/office/drawing/2014/main" id="{BC9516A8-C686-2867-06A2-07A85407D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69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E7D9D311-D5C7-6829-F666-D5A83BD5F2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4600">
                <a:solidFill>
                  <a:srgbClr val="FFFFFF"/>
                </a:solidFill>
              </a:rPr>
              <a:t>EE-464 TERM PROJECT PRESENTATION</a:t>
            </a:r>
            <a:endParaRPr lang="en-US" sz="4600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27B0CAB-707E-E219-AA38-B8C3EBD5B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>
                <a:solidFill>
                  <a:srgbClr val="FFFFFF"/>
                </a:solidFill>
              </a:rPr>
              <a:t>PEAKY CONVERTERS</a:t>
            </a:r>
          </a:p>
          <a:p>
            <a:pPr>
              <a:lnSpc>
                <a:spcPct val="90000"/>
              </a:lnSpc>
            </a:pPr>
            <a:r>
              <a:rPr lang="tr-TR">
                <a:solidFill>
                  <a:srgbClr val="FFFFFF"/>
                </a:solidFill>
              </a:rPr>
              <a:t>Çağlar Umut Özten 2375616</a:t>
            </a:r>
          </a:p>
          <a:p>
            <a:pPr>
              <a:lnSpc>
                <a:spcPct val="90000"/>
              </a:lnSpc>
            </a:pPr>
            <a:r>
              <a:rPr lang="tr-TR">
                <a:solidFill>
                  <a:srgbClr val="FFFFFF"/>
                </a:solidFill>
              </a:rPr>
              <a:t>Onur Toprak 2375897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99932" y="3510608"/>
            <a:ext cx="512064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43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B9D052-65EC-2FEE-389F-D08B3D6E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1EFF9F-3EF5-5670-B8A5-55DF9536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87440"/>
            <a:ext cx="9601196" cy="4888428"/>
          </a:xfrm>
        </p:spPr>
        <p:txBody>
          <a:bodyPr/>
          <a:lstStyle/>
          <a:p>
            <a:pPr>
              <a:buSzPct val="114999"/>
            </a:pPr>
            <a:r>
              <a:rPr lang="tr-TR"/>
              <a:t>LOAD CHARACTERISTICS</a:t>
            </a:r>
          </a:p>
        </p:txBody>
      </p:sp>
      <p:pic>
        <p:nvPicPr>
          <p:cNvPr id="5" name="Resim 4" descr="metin, sayı, numara, ekran görüntüsü, öykü gelişim çizgisi&#10;&#10;Açıklama otomatik olarak oluşturuldu">
            <a:extLst>
              <a:ext uri="{FF2B5EF4-FFF2-40B4-BE49-F238E27FC236}">
                <a16:creationId xmlns:a16="http://schemas.microsoft.com/office/drawing/2014/main" id="{0C44D326-6F86-B549-8D88-D92A1BC1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22" y="2164096"/>
            <a:ext cx="9405583" cy="25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5BDA51-3D87-F5A8-7A52-5BF3BDBA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F51577-C1B6-704C-8A98-BE778910F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76067"/>
            <a:ext cx="9601196" cy="4899801"/>
          </a:xfrm>
        </p:spPr>
        <p:txBody>
          <a:bodyPr/>
          <a:lstStyle/>
          <a:p>
            <a:r>
              <a:rPr lang="tr-TR"/>
              <a:t>DIODE CHARACTERISTICS AT PRIMARY SIDE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8CF38FF-250D-C6C4-82A8-E79396BE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46" y="2163428"/>
            <a:ext cx="9098508" cy="25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7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1E3DCB-DFFE-31F6-1B4C-E7C07C21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144DEA-8D09-05B0-F6A6-D47CD436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87440"/>
            <a:ext cx="9601196" cy="4888428"/>
          </a:xfrm>
        </p:spPr>
        <p:txBody>
          <a:bodyPr/>
          <a:lstStyle/>
          <a:p>
            <a:r>
              <a:rPr lang="tr-TR"/>
              <a:t>MOSFET CHARACTERISTICS</a:t>
            </a:r>
          </a:p>
          <a:p>
            <a:pPr>
              <a:buSzPct val="114999"/>
            </a:pPr>
            <a:endParaRPr lang="tr-TR"/>
          </a:p>
        </p:txBody>
      </p:sp>
      <p:pic>
        <p:nvPicPr>
          <p:cNvPr id="5" name="Resim 4" descr="metin, çizgi, öykü gelişim çizgisi&#10;&#10;Açıklama otomatik olarak oluşturuldu">
            <a:extLst>
              <a:ext uri="{FF2B5EF4-FFF2-40B4-BE49-F238E27FC236}">
                <a16:creationId xmlns:a16="http://schemas.microsoft.com/office/drawing/2014/main" id="{D8163A7D-0719-251B-2211-1896321C4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881" y="2182164"/>
            <a:ext cx="9200866" cy="249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58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91062F-298E-8FAB-F800-3BA4BD4C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A36962-BF64-08A0-D5B2-C883E7E4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76067"/>
            <a:ext cx="9601196" cy="4899801"/>
          </a:xfrm>
        </p:spPr>
        <p:txBody>
          <a:bodyPr/>
          <a:lstStyle/>
          <a:p>
            <a:r>
              <a:rPr lang="tr-TR"/>
              <a:t>MAGNETIZING INDUCTANCE WAVEFORMS</a:t>
            </a:r>
          </a:p>
        </p:txBody>
      </p:sp>
      <p:pic>
        <p:nvPicPr>
          <p:cNvPr id="5" name="Resim 4" descr="metin, sayı, numara, çizgi, öykü gelişim çizgisi&#10;&#10;Açıklama otomatik olarak oluşturuldu">
            <a:extLst>
              <a:ext uri="{FF2B5EF4-FFF2-40B4-BE49-F238E27FC236}">
                <a16:creationId xmlns:a16="http://schemas.microsoft.com/office/drawing/2014/main" id="{29CEEC94-F164-72A3-B22B-7FC621F3C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791" y="2179609"/>
            <a:ext cx="8120418" cy="249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484D26-58F0-7C50-1F24-6C583F10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4ED5ADA-37F9-27CF-B5A9-376FDD629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87440"/>
            <a:ext cx="9601196" cy="4888428"/>
          </a:xfrm>
        </p:spPr>
        <p:txBody>
          <a:bodyPr/>
          <a:lstStyle/>
          <a:p>
            <a:r>
              <a:rPr lang="tr-TR"/>
              <a:t>DIODE CHARACTERISTICS AT SECONDARY SIDE</a:t>
            </a:r>
          </a:p>
          <a:p>
            <a:pPr>
              <a:buSzPct val="114999"/>
            </a:pPr>
            <a:endParaRPr lang="tr-TR"/>
          </a:p>
        </p:txBody>
      </p:sp>
      <p:pic>
        <p:nvPicPr>
          <p:cNvPr id="5" name="Resim 4" descr="metin, öykü gelişim çizgisi&#10;&#10;Açıklama otomatik olarak oluşturuldu">
            <a:extLst>
              <a:ext uri="{FF2B5EF4-FFF2-40B4-BE49-F238E27FC236}">
                <a16:creationId xmlns:a16="http://schemas.microsoft.com/office/drawing/2014/main" id="{492EDD65-42D1-463D-9C0E-A73C65B12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34" y="2286110"/>
            <a:ext cx="9246359" cy="253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5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7F3663-F7CD-DE6E-505E-DBAAB5605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923A6DD-DE2A-1257-C5D2-125F23F6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76067"/>
            <a:ext cx="9601196" cy="4899801"/>
          </a:xfrm>
        </p:spPr>
        <p:txBody>
          <a:bodyPr/>
          <a:lstStyle/>
          <a:p>
            <a:r>
              <a:rPr lang="tr-TR"/>
              <a:t>INDUCTOR CHARACTERISTICS</a:t>
            </a:r>
          </a:p>
          <a:p>
            <a:pPr>
              <a:buSzPct val="114999"/>
            </a:pPr>
            <a:endParaRPr lang="tr-TR"/>
          </a:p>
        </p:txBody>
      </p:sp>
      <p:pic>
        <p:nvPicPr>
          <p:cNvPr id="5" name="Resim 4" descr="metin, sayı, numara, çizgi, paralel içeren bir resim&#10;&#10;Açıklama otomatik olarak oluşturuldu">
            <a:extLst>
              <a:ext uri="{FF2B5EF4-FFF2-40B4-BE49-F238E27FC236}">
                <a16:creationId xmlns:a16="http://schemas.microsoft.com/office/drawing/2014/main" id="{90183C21-B0CF-367E-C0AD-D729455B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37" y="2179032"/>
            <a:ext cx="9598926" cy="249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95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02C620-BBE6-7CC2-7F47-E48CF1FD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4C5B9C-9010-EA0C-52DB-9C930FF9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987440"/>
            <a:ext cx="9601196" cy="4888428"/>
          </a:xfrm>
        </p:spPr>
        <p:txBody>
          <a:bodyPr/>
          <a:lstStyle/>
          <a:p>
            <a:r>
              <a:rPr lang="tr-TR"/>
              <a:t>OUTPUT CAPACITOR CHARACTERISTICS</a:t>
            </a:r>
          </a:p>
          <a:p>
            <a:pPr>
              <a:buSzPct val="114999"/>
            </a:pPr>
            <a:endParaRPr lang="tr-TR"/>
          </a:p>
        </p:txBody>
      </p:sp>
      <p:pic>
        <p:nvPicPr>
          <p:cNvPr id="5" name="Resim 4" descr="metin, sayı, numara, ekran görüntüsü, çizgi içeren bir resim&#10;&#10;Açıklama otomatik olarak oluşturuldu">
            <a:extLst>
              <a:ext uri="{FF2B5EF4-FFF2-40B4-BE49-F238E27FC236}">
                <a16:creationId xmlns:a16="http://schemas.microsoft.com/office/drawing/2014/main" id="{C7BACA8B-A682-101C-2908-2FA93F79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22" y="2167315"/>
            <a:ext cx="9416956" cy="25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4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973AC5-34AF-BBF2-5DA3-DD3E3449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2" y="748452"/>
            <a:ext cx="8534400" cy="1507067"/>
          </a:xfrm>
        </p:spPr>
        <p:txBody>
          <a:bodyPr/>
          <a:lstStyle/>
          <a:p>
            <a:r>
              <a:rPr lang="tr-TR"/>
              <a:t>CONTROLLER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95F6C94-992A-0436-C192-55D56A4BD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034" y="3424621"/>
            <a:ext cx="8392160" cy="912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tr-TR" sz="2800"/>
              <a:t>First step- </a:t>
            </a:r>
            <a:r>
              <a:rPr lang="tr-TR" sz="2800" err="1"/>
              <a:t>Digital</a:t>
            </a:r>
            <a:r>
              <a:rPr lang="tr-TR" sz="2800"/>
              <a:t> Controller (</a:t>
            </a:r>
            <a:r>
              <a:rPr lang="tr-TR" sz="2800" err="1"/>
              <a:t>Ardunio</a:t>
            </a:r>
            <a:r>
              <a:rPr lang="tr-TR" sz="2800"/>
              <a:t>)</a:t>
            </a:r>
          </a:p>
          <a:p>
            <a:pPr marL="0" indent="0">
              <a:buNone/>
            </a:pPr>
            <a:endParaRPr lang="tr-TR" sz="2800"/>
          </a:p>
          <a:p>
            <a:pPr marL="0" indent="0">
              <a:buNone/>
            </a:pPr>
            <a:endParaRPr lang="tr-TR" sz="2800"/>
          </a:p>
          <a:p>
            <a:pPr marL="0" indent="0">
              <a:buNone/>
            </a:pPr>
            <a:r>
              <a:rPr lang="tr-TR" sz="2800"/>
              <a:t>Analog Controller</a:t>
            </a:r>
          </a:p>
          <a:p>
            <a:pPr marL="0" indent="0">
              <a:buNone/>
            </a:pPr>
            <a:endParaRPr lang="tr-TR"/>
          </a:p>
        </p:txBody>
      </p:sp>
      <p:pic>
        <p:nvPicPr>
          <p:cNvPr id="4" name="Resim 3" descr="elektronik bileşen, devre bileşeni, pasif devre bileşeni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id="{BF2E473B-FF1A-D094-4823-C01D01EB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29" y="2931660"/>
            <a:ext cx="1255941" cy="125594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AB4DF18-7850-7E99-87F2-CBD3ED7F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3492274"/>
            <a:ext cx="2163536" cy="2616654"/>
          </a:xfrm>
          <a:prstGeom prst="rect">
            <a:avLst/>
          </a:prstGeom>
        </p:spPr>
      </p:pic>
      <p:pic>
        <p:nvPicPr>
          <p:cNvPr id="6" name="Resim 5" descr="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F83CB70B-6050-DE2D-EC0C-1C1BC01BC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051" y="3425599"/>
            <a:ext cx="2415269" cy="276089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ED514B84-9B24-78A3-45EF-E540337E7393}"/>
              </a:ext>
            </a:extLst>
          </p:cNvPr>
          <p:cNvSpPr txBox="1"/>
          <p:nvPr/>
        </p:nvSpPr>
        <p:spPr>
          <a:xfrm>
            <a:off x="5712278" y="3056164"/>
            <a:ext cx="43542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dirty="0"/>
              <a:t>78 TL                                     357 TL (+</a:t>
            </a:r>
            <a:r>
              <a:rPr lang="tr-TR" dirty="0" err="1"/>
              <a:t>driver</a:t>
            </a:r>
            <a:r>
              <a:rPr lang="tr-T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9947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1232CF-2800-1F26-5D19-13198B8C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292" y="209972"/>
            <a:ext cx="8534400" cy="1507067"/>
          </a:xfrm>
        </p:spPr>
        <p:txBody>
          <a:bodyPr/>
          <a:lstStyle/>
          <a:p>
            <a:r>
              <a:rPr lang="tr-TR"/>
              <a:t>COMPONENT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E55F60-63C3-460B-4AF1-FF79F2A6D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057" y="3027680"/>
            <a:ext cx="8534400" cy="3107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r-TR" dirty="0"/>
              <a:t>MOSFET</a:t>
            </a:r>
          </a:p>
          <a:p>
            <a:pPr marL="0" indent="0">
              <a:buClr>
                <a:srgbClr val="FFFFFF"/>
              </a:buClr>
              <a:buNone/>
            </a:pPr>
            <a:endParaRPr lang="tr-TR"/>
          </a:p>
          <a:p>
            <a:pPr marL="0" indent="0">
              <a:buNone/>
            </a:pPr>
            <a:endParaRPr lang="tr-TR"/>
          </a:p>
          <a:p>
            <a:pPr marL="285750" lvl="3">
              <a:buClr>
                <a:srgbClr val="FFFFFF"/>
              </a:buClr>
            </a:pPr>
            <a:r>
              <a:rPr lang="tr-TR" sz="2000" dirty="0"/>
              <a:t>GATE DRİVER</a:t>
            </a:r>
          </a:p>
          <a:p>
            <a:pPr marL="285750" lvl="3">
              <a:buClr>
                <a:srgbClr val="FFFFFF"/>
              </a:buClr>
            </a:pPr>
            <a:endParaRPr lang="tr-TR" sz="2000"/>
          </a:p>
          <a:p>
            <a:pPr marL="285750" lvl="3">
              <a:buClr>
                <a:srgbClr val="FFFFFF"/>
              </a:buClr>
            </a:pPr>
            <a:endParaRPr lang="tr-TR" sz="2000"/>
          </a:p>
          <a:p>
            <a:pPr marL="285750" lvl="3">
              <a:buClr>
                <a:srgbClr val="FFFFFF"/>
              </a:buClr>
            </a:pPr>
            <a:endParaRPr lang="tr-TR" sz="2000"/>
          </a:p>
          <a:p>
            <a:pPr marL="285750" lvl="3">
              <a:buClr>
                <a:srgbClr val="FFFFFF"/>
              </a:buClr>
            </a:pPr>
            <a:endParaRPr lang="tr-TR" sz="2000"/>
          </a:p>
          <a:p>
            <a:pPr marL="285750" lvl="3">
              <a:buClr>
                <a:srgbClr val="FFFFFF"/>
              </a:buClr>
            </a:pPr>
            <a:endParaRPr lang="tr-TR" sz="2000" dirty="0"/>
          </a:p>
        </p:txBody>
      </p:sp>
      <p:pic>
        <p:nvPicPr>
          <p:cNvPr id="4" name="Resim 3" descr="metin, yazı tipi, ekran görüntüsü, iş kartı içeren bir resim&#10;&#10;Açıklama otomatik olarak oluşturuldu">
            <a:extLst>
              <a:ext uri="{FF2B5EF4-FFF2-40B4-BE49-F238E27FC236}">
                <a16:creationId xmlns:a16="http://schemas.microsoft.com/office/drawing/2014/main" id="{3D711022-E0EB-EC26-7578-7E0D138C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45" y="4580845"/>
            <a:ext cx="5827940" cy="1506311"/>
          </a:xfrm>
          <a:prstGeom prst="rect">
            <a:avLst/>
          </a:prstGeom>
        </p:spPr>
      </p:pic>
      <p:pic>
        <p:nvPicPr>
          <p:cNvPr id="6" name="Resim 5" descr="metin, ekran görüntüsü, diyagram, paralel içeren bir resim&#10;&#10;Açıklama otomatik olarak oluşturuldu">
            <a:extLst>
              <a:ext uri="{FF2B5EF4-FFF2-40B4-BE49-F238E27FC236}">
                <a16:creationId xmlns:a16="http://schemas.microsoft.com/office/drawing/2014/main" id="{5D29CC66-D1B9-579E-AA99-8381514F3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954" y="1564821"/>
            <a:ext cx="3954236" cy="25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2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DC538A5-8D22-2789-ED81-31BCC203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COMPONENT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08169C-B0E4-6B98-BE04-B25EAEE4C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Diode</a:t>
            </a:r>
            <a:endParaRPr lang="tr-TR" dirty="0"/>
          </a:p>
          <a:p>
            <a:pPr>
              <a:buSzPct val="114999"/>
            </a:pPr>
            <a:endParaRPr lang="tr-TR" dirty="0"/>
          </a:p>
          <a:p>
            <a:pPr>
              <a:buSzPct val="114999"/>
            </a:pPr>
            <a:endParaRPr lang="tr-TR" dirty="0"/>
          </a:p>
          <a:p>
            <a:pPr>
              <a:buSzPct val="114999"/>
            </a:pPr>
            <a:endParaRPr lang="tr-TR" dirty="0"/>
          </a:p>
          <a:p>
            <a:pPr>
              <a:buSzPct val="114999"/>
            </a:pPr>
            <a:r>
              <a:rPr lang="tr-TR" dirty="0"/>
              <a:t>OUTPUT CAPACITOR</a:t>
            </a:r>
          </a:p>
          <a:p>
            <a:pPr>
              <a:buSzPct val="114999"/>
            </a:pPr>
            <a:r>
              <a:rPr lang="tr-TR" dirty="0"/>
              <a:t>220 </a:t>
            </a:r>
            <a:r>
              <a:rPr lang="tr-TR" dirty="0" err="1"/>
              <a:t>uF</a:t>
            </a:r>
            <a:r>
              <a:rPr lang="tr-TR" dirty="0"/>
              <a:t>  x2 </a:t>
            </a:r>
            <a:r>
              <a:rPr lang="tr-TR" dirty="0" err="1"/>
              <a:t>parallel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handle</a:t>
            </a:r>
            <a:r>
              <a:rPr lang="tr-TR" dirty="0"/>
              <a:t> </a:t>
            </a:r>
            <a:r>
              <a:rPr lang="tr-TR" dirty="0" err="1"/>
              <a:t>current</a:t>
            </a:r>
            <a:r>
              <a:rPr lang="tr-TR" dirty="0"/>
              <a:t> </a:t>
            </a:r>
            <a:r>
              <a:rPr lang="tr-TR" dirty="0" err="1"/>
              <a:t>changes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 </a:t>
            </a:r>
            <a:r>
              <a:rPr lang="tr-TR" dirty="0" err="1"/>
              <a:t>regulation</a:t>
            </a:r>
            <a:endParaRPr lang="tr-TR" dirty="0"/>
          </a:p>
        </p:txBody>
      </p:sp>
      <p:pic>
        <p:nvPicPr>
          <p:cNvPr id="4" name="Resim 3" descr="metin, ekran görüntüsü, diyagram, yazı tipi içeren bir resim&#10;&#10;Açıklama otomatik olarak oluşturuldu">
            <a:extLst>
              <a:ext uri="{FF2B5EF4-FFF2-40B4-BE49-F238E27FC236}">
                <a16:creationId xmlns:a16="http://schemas.microsoft.com/office/drawing/2014/main" id="{71B054C2-DB22-219B-7300-4F831570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746" y="2049916"/>
            <a:ext cx="3339194" cy="21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2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1A3E7B9-32AD-0851-7879-BBC2EFCD2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2" y="1194381"/>
            <a:ext cx="8534400" cy="1507067"/>
          </a:xfrm>
        </p:spPr>
        <p:txBody>
          <a:bodyPr/>
          <a:lstStyle/>
          <a:p>
            <a:r>
              <a:rPr lang="tr-TR"/>
              <a:t>OUTLINE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A86B596-7AA0-DDAC-C501-5EC01D0C5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930" y="2471261"/>
            <a:ext cx="8308182" cy="3615267"/>
          </a:xfrm>
        </p:spPr>
        <p:txBody>
          <a:bodyPr/>
          <a:lstStyle/>
          <a:p>
            <a:r>
              <a:rPr lang="tr-TR">
                <a:solidFill>
                  <a:schemeClr val="bg2">
                    <a:lumMod val="10000"/>
                  </a:schemeClr>
                </a:solidFill>
              </a:rPr>
              <a:t>TOPOLOGY SELECTION</a:t>
            </a:r>
            <a:endParaRPr lang="tr-TR" sz="2400">
              <a:solidFill>
                <a:schemeClr val="bg2">
                  <a:lumMod val="10000"/>
                </a:schemeClr>
              </a:solidFill>
            </a:endParaRP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MAGNETIC DESIGN</a:t>
            </a: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SIMULATIONS</a:t>
            </a: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CONTROLLER</a:t>
            </a: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COMPONENT SELECTION</a:t>
            </a: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AIMED BONUSES</a:t>
            </a:r>
          </a:p>
          <a:p>
            <a:pPr>
              <a:buClr>
                <a:srgbClr val="FFFFFF"/>
              </a:buClr>
            </a:pPr>
            <a:r>
              <a:rPr lang="tr-TR" sz="2400">
                <a:solidFill>
                  <a:schemeClr val="bg2">
                    <a:lumMod val="10000"/>
                  </a:schemeClr>
                </a:solidFill>
              </a:rPr>
              <a:t>FURTHER WORK</a:t>
            </a:r>
          </a:p>
        </p:txBody>
      </p:sp>
    </p:spTree>
    <p:extLst>
      <p:ext uri="{BB962C8B-B14F-4D97-AF65-F5344CB8AC3E}">
        <p14:creationId xmlns:p14="http://schemas.microsoft.com/office/powerpoint/2010/main" val="106968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1D85B8-9C14-CD9C-FE20-FB118076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669" y="921898"/>
            <a:ext cx="8534400" cy="1507067"/>
          </a:xfrm>
        </p:spPr>
        <p:txBody>
          <a:bodyPr/>
          <a:lstStyle/>
          <a:p>
            <a:r>
              <a:rPr lang="tr-TR"/>
              <a:t>AIMED BONUSES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3E74949-0DD1-AFC4-A839-A9B15F9A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526" y="2419532"/>
            <a:ext cx="8534400" cy="3615267"/>
          </a:xfrm>
        </p:spPr>
        <p:txBody>
          <a:bodyPr/>
          <a:lstStyle/>
          <a:p>
            <a:r>
              <a:rPr lang="tr-TR"/>
              <a:t>DIFFERENT TOPOLOGY</a:t>
            </a:r>
          </a:p>
          <a:p>
            <a:pPr>
              <a:buClr>
                <a:srgbClr val="FFFFFF"/>
              </a:buClr>
            </a:pPr>
            <a:endParaRPr lang="tr-TR"/>
          </a:p>
          <a:p>
            <a:pPr>
              <a:buClr>
                <a:srgbClr val="FFFFFF"/>
              </a:buClr>
            </a:pPr>
            <a:r>
              <a:rPr lang="tr-TR"/>
              <a:t>PCB</a:t>
            </a:r>
          </a:p>
          <a:p>
            <a:pPr>
              <a:buClr>
                <a:srgbClr val="FFFFFF"/>
              </a:buClr>
            </a:pPr>
            <a:endParaRPr lang="tr-TR"/>
          </a:p>
          <a:p>
            <a:pPr>
              <a:buClr>
                <a:srgbClr val="FFFFFF"/>
              </a:buClr>
            </a:pPr>
            <a:r>
              <a:rPr lang="tr-TR"/>
              <a:t>ANALOG CONTROLLER</a:t>
            </a:r>
          </a:p>
        </p:txBody>
      </p:sp>
    </p:spTree>
    <p:extLst>
      <p:ext uri="{BB962C8B-B14F-4D97-AF65-F5344CB8AC3E}">
        <p14:creationId xmlns:p14="http://schemas.microsoft.com/office/powerpoint/2010/main" val="1891519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0CCCE1-D774-5327-962D-0DE5CA98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95" y="1085183"/>
            <a:ext cx="8534400" cy="1507067"/>
          </a:xfrm>
        </p:spPr>
        <p:txBody>
          <a:bodyPr/>
          <a:lstStyle/>
          <a:p>
            <a:r>
              <a:rPr lang="tr-TR"/>
              <a:t>FURTHER WORK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C9BF4A-52D1-78B1-7639-3E43C83E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29" y="2590074"/>
            <a:ext cx="8534400" cy="3615267"/>
          </a:xfrm>
        </p:spPr>
        <p:txBody>
          <a:bodyPr/>
          <a:lstStyle/>
          <a:p>
            <a:r>
              <a:rPr lang="tr-TR" err="1"/>
              <a:t>Impelementation</a:t>
            </a:r>
          </a:p>
          <a:p>
            <a:pPr>
              <a:buSzPct val="114999"/>
            </a:pPr>
            <a:r>
              <a:rPr lang="tr-TR"/>
              <a:t>Driver </a:t>
            </a:r>
            <a:r>
              <a:rPr lang="tr-TR" err="1"/>
              <a:t>Selection</a:t>
            </a:r>
          </a:p>
          <a:p>
            <a:pPr>
              <a:buSzPct val="114999"/>
            </a:pPr>
            <a:r>
              <a:rPr lang="tr-TR" err="1"/>
              <a:t>Digital</a:t>
            </a:r>
            <a:r>
              <a:rPr lang="tr-TR"/>
              <a:t> Controller</a:t>
            </a:r>
          </a:p>
        </p:txBody>
      </p:sp>
    </p:spTree>
    <p:extLst>
      <p:ext uri="{BB962C8B-B14F-4D97-AF65-F5344CB8AC3E}">
        <p14:creationId xmlns:p14="http://schemas.microsoft.com/office/powerpoint/2010/main" val="3576494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FDA5E37-A665-1418-31D8-3E8F90DE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81" y="1001726"/>
            <a:ext cx="8534400" cy="1507067"/>
          </a:xfrm>
        </p:spPr>
        <p:txBody>
          <a:bodyPr/>
          <a:lstStyle/>
          <a:p>
            <a:r>
              <a:rPr lang="tr-TR"/>
              <a:t>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AFA24DA-D2CB-4618-4CBB-03D30A5FD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235" y="2501537"/>
            <a:ext cx="8534400" cy="3615267"/>
          </a:xfrm>
        </p:spPr>
        <p:txBody>
          <a:bodyPr/>
          <a:lstStyle/>
          <a:p>
            <a:r>
              <a:rPr lang="tr-TR" dirty="0" err="1"/>
              <a:t>Questions</a:t>
            </a:r>
            <a:r>
              <a:rPr lang="tr-TR" dirty="0"/>
              <a:t>:</a:t>
            </a:r>
          </a:p>
          <a:p>
            <a:pPr>
              <a:buSzPct val="114999"/>
            </a:pPr>
            <a:r>
              <a:rPr lang="tr-TR" sz="2000" dirty="0" err="1"/>
              <a:t>Any</a:t>
            </a:r>
            <a:r>
              <a:rPr lang="tr-TR" sz="2000" dirty="0"/>
              <a:t> </a:t>
            </a:r>
            <a:r>
              <a:rPr lang="tr-TR" sz="2000" dirty="0" err="1"/>
              <a:t>suggestion</a:t>
            </a:r>
            <a:r>
              <a:rPr lang="tr-TR" sz="2000" dirty="0"/>
              <a:t> on how </a:t>
            </a:r>
            <a:r>
              <a:rPr lang="tr-TR" sz="2000" dirty="0" err="1"/>
              <a:t>to</a:t>
            </a:r>
            <a:r>
              <a:rPr lang="tr-TR" sz="2000" dirty="0"/>
              <a:t> </a:t>
            </a:r>
            <a:r>
              <a:rPr lang="tr-TR" sz="2000" dirty="0" err="1"/>
              <a:t>discharge</a:t>
            </a:r>
            <a:r>
              <a:rPr lang="tr-TR" sz="2000" dirty="0"/>
              <a:t> B </a:t>
            </a:r>
            <a:r>
              <a:rPr lang="tr-TR" sz="2000" dirty="0" err="1"/>
              <a:t>during</a:t>
            </a:r>
            <a:r>
              <a:rPr lang="tr-TR" sz="2000" dirty="0"/>
              <a:t> </a:t>
            </a:r>
            <a:r>
              <a:rPr lang="tr-TR" sz="2000" dirty="0" err="1"/>
              <a:t>off</a:t>
            </a:r>
            <a:r>
              <a:rPr lang="tr-TR" sz="2000" dirty="0"/>
              <a:t> time(</a:t>
            </a:r>
            <a:r>
              <a:rPr lang="tr-TR" sz="2000" dirty="0" err="1"/>
              <a:t>avoid</a:t>
            </a:r>
            <a:r>
              <a:rPr lang="tr-TR" sz="2000" dirty="0"/>
              <a:t> </a:t>
            </a:r>
            <a:r>
              <a:rPr lang="tr-TR" sz="2000" dirty="0" err="1"/>
              <a:t>saturation</a:t>
            </a:r>
            <a:r>
              <a:rPr lang="tr-TR" sz="2000" dirty="0"/>
              <a:t>) ?</a:t>
            </a:r>
          </a:p>
          <a:p>
            <a:pPr>
              <a:buSzPct val="114999"/>
            </a:pPr>
            <a:r>
              <a:rPr lang="tr-TR" sz="2000" dirty="0" err="1"/>
              <a:t>Adding</a:t>
            </a:r>
            <a:r>
              <a:rPr lang="tr-TR" sz="2000" dirty="0"/>
              <a:t> an </a:t>
            </a:r>
            <a:r>
              <a:rPr lang="tr-TR" sz="2000" dirty="0" err="1"/>
              <a:t>input</a:t>
            </a:r>
            <a:r>
              <a:rPr lang="tr-TR" sz="2000" dirty="0"/>
              <a:t> </a:t>
            </a:r>
            <a:r>
              <a:rPr lang="tr-TR" sz="2000" dirty="0" err="1"/>
              <a:t>capacitor</a:t>
            </a:r>
            <a:r>
              <a:rPr lang="tr-TR" sz="2000" dirty="0"/>
              <a:t> ?</a:t>
            </a:r>
          </a:p>
        </p:txBody>
      </p:sp>
    </p:spTree>
    <p:extLst>
      <p:ext uri="{BB962C8B-B14F-4D97-AF65-F5344CB8AC3E}">
        <p14:creationId xmlns:p14="http://schemas.microsoft.com/office/powerpoint/2010/main" val="270080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114F482-35D8-A8E4-A64C-04C5A634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tr-TR" err="1"/>
              <a:t>Topology</a:t>
            </a:r>
            <a:r>
              <a:rPr lang="tr-TR"/>
              <a:t> </a:t>
            </a:r>
            <a:r>
              <a:rPr lang="tr-TR" err="1"/>
              <a:t>Selection</a:t>
            </a:r>
            <a:endParaRPr lang="en-US" err="1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2588917-3CC4-E44F-21CD-DDEA18D7D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726" y="687917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tr-TR"/>
              <a:t>TWO-SWITCH FORWARD CONVERTER</a:t>
            </a:r>
          </a:p>
          <a:p>
            <a:pPr marL="0" indent="0">
              <a:buNone/>
            </a:pPr>
            <a:endParaRPr lang="tr-TR"/>
          </a:p>
          <a:p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FE8F175-9E80-8116-C64D-A8A42D46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87" y="2647949"/>
            <a:ext cx="5567363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F4088F-CC43-FB5E-FB35-8AED191A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380867"/>
            <a:ext cx="8534400" cy="1507067"/>
          </a:xfrm>
        </p:spPr>
        <p:txBody>
          <a:bodyPr/>
          <a:lstStyle/>
          <a:p>
            <a:r>
              <a:rPr lang="tr-TR" err="1"/>
              <a:t>Operation</a:t>
            </a:r>
            <a:r>
              <a:rPr lang="tr-TR"/>
              <a:t> Modes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9EE454B-B8AD-D027-66EB-C9BBD940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609" y="2492149"/>
            <a:ext cx="2927067" cy="3317875"/>
          </a:xfrm>
        </p:spPr>
      </p:pic>
    </p:spTree>
    <p:extLst>
      <p:ext uri="{BB962C8B-B14F-4D97-AF65-F5344CB8AC3E}">
        <p14:creationId xmlns:p14="http://schemas.microsoft.com/office/powerpoint/2010/main" val="932285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04C5550-C360-2370-A840-85F3DEE23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tr-TR" err="1">
                <a:solidFill>
                  <a:srgbClr val="FFFFFF"/>
                </a:solidFill>
              </a:rPr>
              <a:t>Advantages</a:t>
            </a:r>
            <a:r>
              <a:rPr lang="tr-TR">
                <a:solidFill>
                  <a:srgbClr val="FFFFFF"/>
                </a:solidFill>
              </a:rPr>
              <a:t> </a:t>
            </a:r>
            <a:r>
              <a:rPr lang="tr-TR" err="1">
                <a:solidFill>
                  <a:srgbClr val="FFFFFF"/>
                </a:solidFill>
              </a:rPr>
              <a:t>and</a:t>
            </a:r>
            <a:r>
              <a:rPr lang="tr-TR">
                <a:solidFill>
                  <a:srgbClr val="FFFFFF"/>
                </a:solidFill>
              </a:rPr>
              <a:t> </a:t>
            </a:r>
            <a:r>
              <a:rPr lang="tr-TR" err="1">
                <a:solidFill>
                  <a:srgbClr val="FFFFFF"/>
                </a:solidFill>
              </a:rPr>
              <a:t>Disadvantages</a:t>
            </a:r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A301D6-AD44-BBE7-5174-B47C61A5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40154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/>
              <a:t>Advantages</a:t>
            </a:r>
            <a:endParaRPr lang="tr-TR" sz="1600" b="1"/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NO REQUIREMENT FOR RCD SNUBBER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NO REQUIREMENT FOR THIRD WINDING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HIGHER EFFICIENCY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SMALLER TRANSFORMER 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LESS STRESS ON MOSFETS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>
                <a:ea typeface="+mn-lt"/>
                <a:cs typeface="+mn-lt"/>
              </a:rPr>
              <a:t>LESS EMI RPOBLEM</a:t>
            </a:r>
            <a:endParaRPr lang="en-US" sz="1600"/>
          </a:p>
          <a:p>
            <a:pPr marL="0" indent="0">
              <a:lnSpc>
                <a:spcPct val="90000"/>
              </a:lnSpc>
              <a:buClr>
                <a:srgbClr val="FFFFFF"/>
              </a:buClr>
              <a:buNone/>
            </a:pPr>
            <a:r>
              <a:rPr lang="en-US" sz="1600" b="1"/>
              <a:t>Disadvantages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MORE COMPONENT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COMPLEX CONTROL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HIGH COST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US" sz="1600"/>
              <a:t>CHALLENGES ON DISAPPEARING ENERGY ON CORE</a:t>
            </a:r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100"/>
          </a:p>
          <a:p>
            <a:pPr>
              <a:lnSpc>
                <a:spcPct val="90000"/>
              </a:lnSpc>
              <a:buClr>
                <a:srgbClr val="FFFFFF"/>
              </a:buClr>
            </a:pP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800154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66830A-341E-06AF-CAF3-854C5092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8705"/>
            <a:ext cx="8534400" cy="1507067"/>
          </a:xfrm>
        </p:spPr>
        <p:txBody>
          <a:bodyPr/>
          <a:lstStyle/>
          <a:p>
            <a:r>
              <a:rPr lang="en-US"/>
              <a:t>MAGNETIC DESIGN</a:t>
            </a:r>
          </a:p>
        </p:txBody>
      </p:sp>
      <p:pic>
        <p:nvPicPr>
          <p:cNvPr id="4" name="İçerik Yer Tutucusu 3" descr="metin, ekran görüntüsü, sayı, numara, paralel içeren bir resim&#10;&#10;Açıklama otomatik olarak oluşturuldu">
            <a:extLst>
              <a:ext uri="{FF2B5EF4-FFF2-40B4-BE49-F238E27FC236}">
                <a16:creationId xmlns:a16="http://schemas.microsoft.com/office/drawing/2014/main" id="{9C8C447D-941B-99B9-EA86-50125EFF0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492" y="2591142"/>
            <a:ext cx="8943702" cy="2857292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44EC3FAC-E286-6EEC-542D-F25E37479C15}"/>
              </a:ext>
            </a:extLst>
          </p:cNvPr>
          <p:cNvSpPr txBox="1"/>
          <p:nvPr/>
        </p:nvSpPr>
        <p:spPr>
          <a:xfrm>
            <a:off x="1221739" y="2009140"/>
            <a:ext cx="1932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b="1" err="1"/>
              <a:t>Toroidal</a:t>
            </a:r>
            <a:r>
              <a:rPr lang="tr-TR" b="1"/>
              <a:t> </a:t>
            </a:r>
            <a:r>
              <a:rPr lang="tr-TR" b="1" err="1"/>
              <a:t>Cores</a:t>
            </a:r>
            <a:endParaRPr lang="tr-TR" b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7DE0268-3E3E-E33B-23BC-D96FF2C3909C}"/>
              </a:ext>
            </a:extLst>
          </p:cNvPr>
          <p:cNvSpPr txBox="1"/>
          <p:nvPr/>
        </p:nvSpPr>
        <p:spPr>
          <a:xfrm>
            <a:off x="1226343" y="5652491"/>
            <a:ext cx="970359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400" err="1"/>
              <a:t>We</a:t>
            </a:r>
            <a:r>
              <a:rPr lang="tr-TR" sz="2400"/>
              <a:t> </a:t>
            </a:r>
            <a:r>
              <a:rPr lang="tr-TR" sz="2400" err="1"/>
              <a:t>realized</a:t>
            </a:r>
            <a:r>
              <a:rPr lang="tr-TR" sz="2400"/>
              <a:t> </a:t>
            </a:r>
            <a:r>
              <a:rPr lang="tr-TR" sz="2400" err="1"/>
              <a:t>that</a:t>
            </a:r>
            <a:r>
              <a:rPr lang="tr-TR" sz="2400"/>
              <a:t> </a:t>
            </a:r>
            <a:r>
              <a:rPr lang="tr-TR" sz="2400" err="1"/>
              <a:t>Lm</a:t>
            </a:r>
            <a:r>
              <a:rPr lang="tr-TR" sz="2400"/>
              <a:t> </a:t>
            </a:r>
            <a:r>
              <a:rPr lang="tr-TR" sz="2400" err="1"/>
              <a:t>was</a:t>
            </a:r>
            <a:r>
              <a:rPr lang="tr-TR" sz="2400"/>
              <a:t> </a:t>
            </a:r>
            <a:r>
              <a:rPr lang="tr-TR" sz="2400" err="1"/>
              <a:t>too</a:t>
            </a:r>
            <a:r>
              <a:rPr lang="tr-TR" sz="2400"/>
              <a:t> </a:t>
            </a:r>
            <a:r>
              <a:rPr lang="tr-TR" sz="2400" err="1"/>
              <a:t>small</a:t>
            </a:r>
            <a:r>
              <a:rPr lang="tr-TR" sz="2400"/>
              <a:t> </a:t>
            </a:r>
            <a:r>
              <a:rPr lang="tr-TR" sz="2400" err="1"/>
              <a:t>for</a:t>
            </a:r>
            <a:r>
              <a:rPr lang="tr-TR" sz="2400"/>
              <a:t> </a:t>
            </a:r>
            <a:r>
              <a:rPr lang="tr-TR" sz="2400" err="1"/>
              <a:t>these</a:t>
            </a:r>
            <a:r>
              <a:rPr lang="tr-TR" sz="2400"/>
              <a:t> </a:t>
            </a:r>
            <a:r>
              <a:rPr lang="tr-TR" sz="2400" err="1"/>
              <a:t>cores</a:t>
            </a:r>
          </a:p>
        </p:txBody>
      </p:sp>
    </p:spTree>
    <p:extLst>
      <p:ext uri="{BB962C8B-B14F-4D97-AF65-F5344CB8AC3E}">
        <p14:creationId xmlns:p14="http://schemas.microsoft.com/office/powerpoint/2010/main" val="633960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DF111A0-FB60-12F4-7613-DC07D10D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MAGNETIC DESIGN</a:t>
            </a:r>
          </a:p>
        </p:txBody>
      </p:sp>
      <p:pic>
        <p:nvPicPr>
          <p:cNvPr id="4" name="İçerik Yer Tutucusu 3" descr="metin, ekran görüntüsü, yazı tipi, sayı, numara içeren bir resim&#10;&#10;Açıklama otomatik olarak oluşturuldu">
            <a:extLst>
              <a:ext uri="{FF2B5EF4-FFF2-40B4-BE49-F238E27FC236}">
                <a16:creationId xmlns:a16="http://schemas.microsoft.com/office/drawing/2014/main" id="{5352AA91-A15C-A6A1-DB21-5150A8E21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501" y="2288268"/>
            <a:ext cx="9714139" cy="1831521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6CAF6B18-BEDA-1468-5E6B-1DF834674065}"/>
              </a:ext>
            </a:extLst>
          </p:cNvPr>
          <p:cNvSpPr txBox="1"/>
          <p:nvPr/>
        </p:nvSpPr>
        <p:spPr>
          <a:xfrm>
            <a:off x="1066800" y="1932215"/>
            <a:ext cx="14423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tr-TR" b="1"/>
              <a:t>E-CORES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B629FB7-72C0-4C69-5627-384026213BF1}"/>
              </a:ext>
            </a:extLst>
          </p:cNvPr>
          <p:cNvSpPr txBox="1"/>
          <p:nvPr/>
        </p:nvSpPr>
        <p:spPr>
          <a:xfrm>
            <a:off x="1071562" y="4449960"/>
            <a:ext cx="775394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tr-TR" sz="2200" err="1"/>
              <a:t>Only</a:t>
            </a:r>
            <a:r>
              <a:rPr lang="tr-TR" sz="2200"/>
              <a:t> </a:t>
            </a:r>
            <a:r>
              <a:rPr lang="tr-TR" sz="2200" err="1"/>
              <a:t>these</a:t>
            </a:r>
            <a:r>
              <a:rPr lang="tr-TR" sz="2200"/>
              <a:t> 2 </a:t>
            </a:r>
            <a:r>
              <a:rPr lang="tr-TR" sz="2200" err="1"/>
              <a:t>cores</a:t>
            </a:r>
            <a:r>
              <a:rPr lang="tr-TR" sz="2200"/>
              <a:t> </a:t>
            </a:r>
            <a:r>
              <a:rPr lang="tr-TR" sz="2200" err="1"/>
              <a:t>have</a:t>
            </a:r>
            <a:r>
              <a:rPr lang="tr-TR" sz="2200"/>
              <a:t> </a:t>
            </a:r>
            <a:r>
              <a:rPr lang="tr-TR" sz="2200" err="1"/>
              <a:t>sufficient</a:t>
            </a:r>
            <a:r>
              <a:rPr lang="tr-TR" sz="2200"/>
              <a:t> </a:t>
            </a:r>
            <a:r>
              <a:rPr lang="tr-TR" sz="2200" err="1"/>
              <a:t>Lm</a:t>
            </a:r>
            <a:endParaRPr lang="tr-TR" sz="2200"/>
          </a:p>
          <a:p>
            <a:pPr marL="285750" indent="-285750">
              <a:buFont typeface="Arial"/>
              <a:buChar char="•"/>
            </a:pPr>
            <a:r>
              <a:rPr lang="tr-TR" sz="2200"/>
              <a:t>First </a:t>
            </a:r>
            <a:r>
              <a:rPr lang="tr-TR" sz="2200" err="1"/>
              <a:t>design</a:t>
            </a:r>
            <a:r>
              <a:rPr lang="tr-TR" sz="2200"/>
              <a:t> is </a:t>
            </a:r>
            <a:r>
              <a:rPr lang="tr-TR" sz="2200" err="1"/>
              <a:t>with</a:t>
            </a:r>
            <a:r>
              <a:rPr lang="tr-TR" sz="2200"/>
              <a:t> </a:t>
            </a:r>
            <a:r>
              <a:rPr lang="tr-TR" sz="2200" err="1"/>
              <a:t>turns</a:t>
            </a:r>
            <a:r>
              <a:rPr lang="tr-TR" sz="2200"/>
              <a:t> </a:t>
            </a:r>
            <a:r>
              <a:rPr lang="tr-TR" sz="2200" err="1"/>
              <a:t>ratio</a:t>
            </a:r>
            <a:r>
              <a:rPr lang="tr-TR" sz="2200"/>
              <a:t> of</a:t>
            </a:r>
            <a:r>
              <a:rPr lang="tr-TR" sz="2200" b="1"/>
              <a:t> 2:3</a:t>
            </a:r>
          </a:p>
          <a:p>
            <a:pPr marL="285750" indent="-285750">
              <a:buFont typeface="Arial"/>
              <a:buChar char="•"/>
            </a:pPr>
            <a:r>
              <a:rPr lang="tr-TR" sz="2200" err="1"/>
              <a:t>After</a:t>
            </a:r>
            <a:r>
              <a:rPr lang="tr-TR" sz="2200"/>
              <a:t> </a:t>
            </a:r>
            <a:r>
              <a:rPr lang="tr-TR" sz="2200" err="1"/>
              <a:t>simulation</a:t>
            </a:r>
            <a:r>
              <a:rPr lang="tr-TR" sz="2200"/>
              <a:t>, </a:t>
            </a:r>
            <a:r>
              <a:rPr lang="tr-TR" sz="2200" err="1"/>
              <a:t>we</a:t>
            </a:r>
            <a:r>
              <a:rPr lang="tr-TR" sz="2200"/>
              <a:t> </a:t>
            </a:r>
            <a:r>
              <a:rPr lang="tr-TR" sz="2200" err="1"/>
              <a:t>realized</a:t>
            </a:r>
            <a:r>
              <a:rPr lang="tr-TR" sz="2200"/>
              <a:t> it </a:t>
            </a:r>
            <a:r>
              <a:rPr lang="tr-TR" sz="2200" err="1"/>
              <a:t>would</a:t>
            </a:r>
            <a:r>
              <a:rPr lang="tr-TR" sz="2200"/>
              <a:t> be </a:t>
            </a:r>
            <a:r>
              <a:rPr lang="tr-TR" sz="2200" err="1"/>
              <a:t>better</a:t>
            </a:r>
            <a:r>
              <a:rPr lang="tr-TR" sz="2200"/>
              <a:t> </a:t>
            </a:r>
            <a:r>
              <a:rPr lang="tr-TR" sz="2200" err="1"/>
              <a:t>to</a:t>
            </a:r>
            <a:r>
              <a:rPr lang="tr-TR" sz="2200"/>
              <a:t> </a:t>
            </a:r>
            <a:r>
              <a:rPr lang="tr-TR" sz="2200" err="1"/>
              <a:t>use</a:t>
            </a:r>
            <a:r>
              <a:rPr lang="tr-TR" sz="2200"/>
              <a:t> </a:t>
            </a:r>
            <a:r>
              <a:rPr lang="tr-TR" sz="2200" b="1"/>
              <a:t>1:2</a:t>
            </a:r>
            <a:r>
              <a:rPr lang="tr-TR" sz="2200"/>
              <a:t> </a:t>
            </a:r>
            <a:r>
              <a:rPr lang="tr-TR" sz="2200" err="1"/>
              <a:t>ratio</a:t>
            </a:r>
            <a:endParaRPr lang="tr-TR" sz="2200"/>
          </a:p>
          <a:p>
            <a:pPr marL="285750" indent="-285750">
              <a:buFont typeface="Arial"/>
              <a:buChar char="•"/>
            </a:pPr>
            <a:r>
              <a:rPr lang="tr-TR" sz="2200" err="1"/>
              <a:t>We</a:t>
            </a:r>
            <a:r>
              <a:rPr lang="tr-TR" sz="2200"/>
              <a:t> </a:t>
            </a:r>
            <a:r>
              <a:rPr lang="tr-TR" sz="2200" err="1"/>
              <a:t>will</a:t>
            </a:r>
            <a:r>
              <a:rPr lang="tr-TR" sz="2200"/>
              <a:t> </a:t>
            </a:r>
            <a:r>
              <a:rPr lang="tr-TR" sz="2200" err="1"/>
              <a:t>check</a:t>
            </a:r>
            <a:r>
              <a:rPr lang="tr-TR" sz="2200"/>
              <a:t> </a:t>
            </a:r>
            <a:r>
              <a:rPr lang="tr-TR" sz="2200" err="1"/>
              <a:t>other</a:t>
            </a:r>
            <a:r>
              <a:rPr lang="tr-TR" sz="2200"/>
              <a:t> </a:t>
            </a:r>
            <a:r>
              <a:rPr lang="tr-TR" sz="2200" err="1"/>
              <a:t>sources</a:t>
            </a:r>
            <a:r>
              <a:rPr lang="tr-TR" sz="2200"/>
              <a:t> </a:t>
            </a:r>
            <a:r>
              <a:rPr lang="tr-TR" sz="2200" err="1"/>
              <a:t>for</a:t>
            </a:r>
            <a:r>
              <a:rPr lang="tr-TR" sz="2200"/>
              <a:t> </a:t>
            </a:r>
            <a:r>
              <a:rPr lang="tr-TR" sz="2200" err="1"/>
              <a:t>better</a:t>
            </a:r>
            <a:r>
              <a:rPr lang="tr-TR" sz="2200"/>
              <a:t> </a:t>
            </a:r>
            <a:r>
              <a:rPr lang="tr-TR" sz="2200" err="1"/>
              <a:t>core</a:t>
            </a:r>
            <a:r>
              <a:rPr lang="tr-TR" sz="2200"/>
              <a:t> </a:t>
            </a:r>
            <a:r>
              <a:rPr lang="tr-TR" sz="2200" err="1"/>
              <a:t>utilization</a:t>
            </a:r>
            <a:r>
              <a:rPr lang="tr-TR" sz="2200"/>
              <a:t> (</a:t>
            </a:r>
            <a:r>
              <a:rPr lang="tr-TR" sz="2200" err="1"/>
              <a:t>fill</a:t>
            </a:r>
            <a:r>
              <a:rPr lang="tr-TR" sz="2200"/>
              <a:t> </a:t>
            </a:r>
            <a:r>
              <a:rPr lang="tr-TR" sz="2200" err="1"/>
              <a:t>factor</a:t>
            </a:r>
            <a:r>
              <a:rPr lang="tr-TR" sz="2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14789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5317758-66D6-D3C4-5DFA-AECCA4F5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MAGNETIC DESIGN</a:t>
            </a:r>
          </a:p>
        </p:txBody>
      </p:sp>
      <p:pic>
        <p:nvPicPr>
          <p:cNvPr id="4" name="İçerik Yer Tutucusu 3" descr="kablo, elektronik donanım içeren bir resim&#10;&#10;Açıklama otomatik olarak oluşturuldu">
            <a:extLst>
              <a:ext uri="{FF2B5EF4-FFF2-40B4-BE49-F238E27FC236}">
                <a16:creationId xmlns:a16="http://schemas.microsoft.com/office/drawing/2014/main" id="{BF4C4477-787F-814B-20A1-1F1190939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654" y="2444069"/>
            <a:ext cx="3424917" cy="3697060"/>
          </a:xfrm>
        </p:spPr>
      </p:pic>
      <p:pic>
        <p:nvPicPr>
          <p:cNvPr id="5" name="Resim 4" descr="metin, yazı tipi, beyaz, tasarım içeren bir resim&#10;&#10;Açıklama otomatik olarak oluşturuldu">
            <a:extLst>
              <a:ext uri="{FF2B5EF4-FFF2-40B4-BE49-F238E27FC236}">
                <a16:creationId xmlns:a16="http://schemas.microsoft.com/office/drawing/2014/main" id="{D0D421F2-DD95-13E4-69A7-D86C09F93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494" y="2444524"/>
            <a:ext cx="2186668" cy="1304925"/>
          </a:xfrm>
          <a:prstGeom prst="rect">
            <a:avLst/>
          </a:prstGeom>
        </p:spPr>
      </p:pic>
      <p:pic>
        <p:nvPicPr>
          <p:cNvPr id="6" name="Resim 5" descr="diyagram, metin, çizgi, teknik çizim içeren bir resim&#10;&#10;Açıklama otomatik olarak oluşturuldu">
            <a:extLst>
              <a:ext uri="{FF2B5EF4-FFF2-40B4-BE49-F238E27FC236}">
                <a16:creationId xmlns:a16="http://schemas.microsoft.com/office/drawing/2014/main" id="{81042A28-CFCE-FBEA-E4DA-B5F7A6118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181" y="3740604"/>
            <a:ext cx="3057525" cy="239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593FFA-B8B2-BE24-B444-A5740003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8705"/>
            <a:ext cx="8534400" cy="1507067"/>
          </a:xfrm>
        </p:spPr>
        <p:txBody>
          <a:bodyPr/>
          <a:lstStyle/>
          <a:p>
            <a:r>
              <a:rPr lang="en-US"/>
              <a:t>SIMULATIONS AND RESULTS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5220A6-2574-ED12-685A-3E3E94365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561" y="2420734"/>
            <a:ext cx="8534400" cy="3615267"/>
          </a:xfrm>
        </p:spPr>
        <p:txBody>
          <a:bodyPr/>
          <a:lstStyle/>
          <a:p>
            <a:r>
              <a:rPr lang="en-US"/>
              <a:t>TEST SETUP</a:t>
            </a:r>
          </a:p>
          <a:p>
            <a:pPr>
              <a:buSzPct val="114999"/>
            </a:pPr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97E2E19-72E2-745B-341C-E7CAE59C5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012" y="2918275"/>
            <a:ext cx="74199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30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Application>Microsoft Office PowerPoint</Application>
  <PresentationFormat>Geniş ekran</PresentationFormat>
  <Slides>22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3" baseType="lpstr">
      <vt:lpstr>Organic</vt:lpstr>
      <vt:lpstr>EE-464 TERM PROJECT PRESENTATION</vt:lpstr>
      <vt:lpstr>OUTLINE</vt:lpstr>
      <vt:lpstr>Topology Selection</vt:lpstr>
      <vt:lpstr>Operation Modes</vt:lpstr>
      <vt:lpstr>Advantages and Disadvantages</vt:lpstr>
      <vt:lpstr>MAGNETIC DESIGN</vt:lpstr>
      <vt:lpstr>MAGNETIC DESIGN</vt:lpstr>
      <vt:lpstr>MAGNETIC DESIGN</vt:lpstr>
      <vt:lpstr>SIMULATIONS AND RESULTS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CONTROLLER</vt:lpstr>
      <vt:lpstr>COMPONENT SELECTION</vt:lpstr>
      <vt:lpstr>COMPONENT SELECTION</vt:lpstr>
      <vt:lpstr>AIMED BONUSES</vt:lpstr>
      <vt:lpstr>FURTHER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EE-464 TERM PROJECT PRESENTATION</dc:title>
  <dc:creator>Çağlar Umut  Özten</dc:creator>
  <cp:revision>75</cp:revision>
  <dcterms:created xsi:type="dcterms:W3CDTF">2024-04-23T11:46:30Z</dcterms:created>
  <dcterms:modified xsi:type="dcterms:W3CDTF">2024-04-23T22:42:25Z</dcterms:modified>
</cp:coreProperties>
</file>